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0"/>
  </p:notesMasterIdLst>
  <p:sldIdLst>
    <p:sldId id="278" r:id="rId2"/>
    <p:sldId id="280" r:id="rId3"/>
    <p:sldId id="283" r:id="rId4"/>
    <p:sldId id="284" r:id="rId5"/>
    <p:sldId id="282" r:id="rId6"/>
    <p:sldId id="285" r:id="rId7"/>
    <p:sldId id="294" r:id="rId8"/>
    <p:sldId id="293" r:id="rId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6"/>
    <a:srgbClr val="202C8F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825695417250349E-2"/>
          <c:y val="3.4334763948497854E-2"/>
          <c:w val="0.93716586935650903"/>
          <c:h val="0.81879895914298262"/>
        </c:manualLayout>
      </c:layout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202C8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Sabon Next LT" panose="02000500000000000000" pitchFamily="2" charset="0"/>
                <a:ea typeface="+mn-ea"/>
                <a:cs typeface="Sabon Next LT" panose="02000500000000000000" pitchFamily="2" charset="0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/>
                </a:solidFill>
                <a:latin typeface="Sabon Next LT" panose="02000500000000000000" pitchFamily="2" charset="0"/>
                <a:ea typeface="+mn-ea"/>
                <a:cs typeface="Sabon Next LT" panose="02000500000000000000" pitchFamily="2" charset="0"/>
              </a:defRPr>
            </a:pPr>
            <a:endParaRPr lang="en-US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6"/>
              </a:solidFill>
              <a:latin typeface="Sabon Next LT" panose="02000500000000000000" pitchFamily="2" charset="0"/>
              <a:ea typeface="+mn-ea"/>
              <a:cs typeface="Sabon Next LT" panose="020005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0.46746</cdr:x>
      <cdr:y>0</cdr:y>
    </cdr:from>
    <cdr:to>
      <cdr:x>0.97944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41335047-2125-8A8B-2484-FCCBD787749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197617" y="-2103438"/>
          <a:ext cx="5692633" cy="4433887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Onionion.com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044410"/>
            <a:ext cx="3493008" cy="878908"/>
          </a:xfrm>
        </p:spPr>
        <p:txBody>
          <a:bodyPr/>
          <a:lstStyle/>
          <a:p>
            <a:r>
              <a:rPr lang="en-US" dirty="0"/>
              <a:t>Alisha Mirza​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FA9364-0D45-69DC-B354-9ADBA10D34EB}"/>
              </a:ext>
            </a:extLst>
          </p:cNvPr>
          <p:cNvSpPr txBox="1"/>
          <p:nvPr/>
        </p:nvSpPr>
        <p:spPr>
          <a:xfrm>
            <a:off x="128297" y="5810453"/>
            <a:ext cx="2835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dirty="0">
                <a:solidFill>
                  <a:srgbClr val="FDFBF6"/>
                </a:solidFill>
              </a:rPr>
              <a:t>Enrollment No. BDA22</a:t>
            </a:r>
          </a:p>
          <a:p>
            <a:r>
              <a:rPr lang="nn-NO" dirty="0">
                <a:solidFill>
                  <a:srgbClr val="FDFBF6"/>
                </a:solidFill>
              </a:rPr>
              <a:t>Semester 1st</a:t>
            </a:r>
          </a:p>
          <a:p>
            <a:r>
              <a:rPr lang="nn-NO" dirty="0">
                <a:solidFill>
                  <a:srgbClr val="FDFBF6"/>
                </a:solidFill>
              </a:rPr>
              <a:t>ICT Ganpat University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1307985"/>
            <a:ext cx="6766560" cy="76809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2980115"/>
            <a:ext cx="6766560" cy="2700528"/>
          </a:xfrm>
        </p:spPr>
        <p:txBody>
          <a:bodyPr/>
          <a:lstStyle/>
          <a:p>
            <a:r>
              <a:rPr lang="en-US" dirty="0"/>
              <a:t>Problem ID: PID005</a:t>
            </a:r>
          </a:p>
          <a:p>
            <a:r>
              <a:rPr lang="en-US" dirty="0"/>
              <a:t>Challenge Title : Efficient Onion Storage</a:t>
            </a:r>
          </a:p>
          <a:p>
            <a:r>
              <a:rPr lang="en-US" dirty="0"/>
              <a:t>Expected Outcomes : Onion can be stored for longer period.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4528" y="401216"/>
            <a:ext cx="3200400" cy="274320"/>
          </a:xfrm>
        </p:spPr>
        <p:txBody>
          <a:bodyPr/>
          <a:lstStyle/>
          <a:p>
            <a:r>
              <a:rPr lang="en-US" dirty="0"/>
              <a:t>Onionion.com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aphicFrame>
        <p:nvGraphicFramePr>
          <p:cNvPr id="5" name="Content Placeholder 5" descr="Bar chart">
            <a:extLst>
              <a:ext uri="{FF2B5EF4-FFF2-40B4-BE49-F238E27FC236}">
                <a16:creationId xmlns:a16="http://schemas.microsoft.com/office/drawing/2014/main" id="{ED69F325-47F8-5A12-D3A4-2BB6ADB3D0B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0673183"/>
              </p:ext>
            </p:extLst>
          </p:nvPr>
        </p:nvGraphicFramePr>
        <p:xfrm>
          <a:off x="539750" y="2103438"/>
          <a:ext cx="11118850" cy="443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Onionion.com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Home Page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Onionion.com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504C6F-561E-1C07-80B4-DC392F67FC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66932" y="2468879"/>
            <a:ext cx="4991876" cy="3642671"/>
          </a:xfr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302" y="1032447"/>
            <a:ext cx="7013448" cy="1627632"/>
          </a:xfrm>
        </p:spPr>
        <p:txBody>
          <a:bodyPr/>
          <a:lstStyle/>
          <a:p>
            <a:r>
              <a:rPr lang="en-US" dirty="0"/>
              <a:t>TYPES OF ONIONS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7206" y="493364"/>
            <a:ext cx="768096" cy="1627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00060" y="873905"/>
            <a:ext cx="768096" cy="1627632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F50AE-CA4D-6C83-CA0E-1E0597C083C4}"/>
              </a:ext>
            </a:extLst>
          </p:cNvPr>
          <p:cNvSpPr txBox="1"/>
          <p:nvPr/>
        </p:nvSpPr>
        <p:spPr>
          <a:xfrm>
            <a:off x="3304129" y="2421923"/>
            <a:ext cx="61022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chemeClr val="accent3">
                    <a:lumMod val="75000"/>
                  </a:schemeClr>
                </a:solidFill>
              </a:rPr>
              <a:t>Yellow Onions </a:t>
            </a:r>
            <a:r>
              <a:rPr lang="en-IN" dirty="0"/>
              <a:t>: </a:t>
            </a:r>
            <a:r>
              <a:rPr lang="en-US" dirty="0"/>
              <a:t>These are sweeter and are the onions of choice for everyday use in European cuisine, with many cultivars bred specifically to demonstrate this sweetness</a:t>
            </a:r>
          </a:p>
          <a:p>
            <a:endParaRPr lang="en-IN" dirty="0"/>
          </a:p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Red Onions : </a:t>
            </a:r>
            <a:r>
              <a:rPr lang="en-US" dirty="0"/>
              <a:t>These are known for their sharp pungent    </a:t>
            </a:r>
            <a:r>
              <a:rPr lang="en-US" dirty="0" err="1"/>
              <a:t>flavour</a:t>
            </a:r>
            <a:r>
              <a:rPr lang="en-US" dirty="0"/>
              <a:t> and are the onions of choice for everyday use in Asian  cuisine.</a:t>
            </a:r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White Onions : </a:t>
            </a:r>
            <a:r>
              <a:rPr lang="en-US" dirty="0"/>
              <a:t>These are traditional in classic Mexican   </a:t>
            </a:r>
            <a:r>
              <a:rPr lang="en-US" dirty="0" err="1"/>
              <a:t>cuisine,and</a:t>
            </a:r>
            <a:r>
              <a:rPr lang="en-US" dirty="0"/>
              <a:t> are milder in flavor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 And Diseases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Onionion.com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B0604020202020204" pitchFamily="2" charset="0"/>
              </a:rPr>
              <a:t>The Onion Fly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 disease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l"/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 The onion eelworm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Second diseases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White rot of onions</a:t>
            </a:r>
          </a:p>
          <a:p>
            <a:r>
              <a:rPr lang="en-US" dirty="0"/>
              <a:t>​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Third diseases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8301B7-15C5-E184-096F-BF82F42163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l"/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             Neck rot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D57FB11-65D1-6B1C-8D88-F932BF765A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Fourth diseases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0613506B-C373-DDF3-B4D2-2270795885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109" r="13109"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9AB3BCF1-3A1C-BCC8-AC47-389B415D09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1027" b="1027"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6F528270-B8C9-699F-89DC-A7BBCD9B90D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16028" r="16028"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457E36B1-2FE7-6AA7-7135-E07D0BF61BC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/>
          <a:srcRect l="13044" r="13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731520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Storage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Onionion.com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EB808-D10C-0D4A-AC6F-BAB350C7A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9808" y="1507267"/>
            <a:ext cx="10680192" cy="2834640"/>
          </a:xfrm>
        </p:spPr>
        <p:txBody>
          <a:bodyPr/>
          <a:lstStyle/>
          <a:p>
            <a:pPr marL="0" indent="0" algn="l">
              <a:buNone/>
            </a:pP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In Home </a:t>
            </a: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Cooking onions and sweet onions are better stored at room temperature, optimally in a single layer, in large mesh bags in a dry, cool, dark, well-ventilated location. In this environment, cooking onions have a shelf life of three to four weeks and sweet onions one to two weeks. Cooking onions will absorb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odours</a:t>
            </a: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 from apples and pears. Also, they draw moisture from vegetables with which they are stored which may cause them to decay. </a:t>
            </a:r>
          </a:p>
          <a:p>
            <a:pPr marL="0" indent="0">
              <a:buNone/>
            </a:pPr>
            <a:endParaRPr lang="en-US" b="1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Storage Process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How are onions stored?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The processes required to store onions properly.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Once they are stored, onions undergo the following processes:</a:t>
            </a:r>
          </a:p>
          <a:p>
            <a:pPr marL="0" indent="0" algn="l">
              <a:buNone/>
            </a:pPr>
            <a:endParaRPr lang="en-US" b="0" i="0" dirty="0">
              <a:solidFill>
                <a:srgbClr val="111111"/>
              </a:solidFill>
              <a:effectLst/>
              <a:latin typeface="Open Sans" panose="020B0606030504020204" pitchFamily="34" charset="0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The drying process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The processes of raising or lowering their temperature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Conservation or storage proper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286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0651" y="2958800"/>
            <a:ext cx="4169664" cy="217627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{AE7FEF11-5705-41EF-958A-21D66D646C83}tf78438558_win32</Template>
  <TotalTime>59</TotalTime>
  <Words>290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Open Sans</vt:lpstr>
      <vt:lpstr>Roboto</vt:lpstr>
      <vt:lpstr>Sabon Next LT</vt:lpstr>
      <vt:lpstr>Office Theme</vt:lpstr>
      <vt:lpstr>Onionion.com </vt:lpstr>
      <vt:lpstr>Introduction</vt:lpstr>
      <vt:lpstr>PowerPoint Presentation</vt:lpstr>
      <vt:lpstr>Home Page</vt:lpstr>
      <vt:lpstr>TYPES OF ONIONS</vt:lpstr>
      <vt:lpstr>Pest And Diseases</vt:lpstr>
      <vt:lpstr>Storage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Onionion.com </dc:title>
  <dc:subject/>
  <dc:creator>Anash Mirza</dc:creator>
  <cp:lastModifiedBy>Anash Mirza</cp:lastModifiedBy>
  <cp:revision>1</cp:revision>
  <dcterms:created xsi:type="dcterms:W3CDTF">2023-01-20T01:37:24Z</dcterms:created>
  <dcterms:modified xsi:type="dcterms:W3CDTF">2023-01-20T02:36:58Z</dcterms:modified>
</cp:coreProperties>
</file>